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C234-C029-4C2D-92FF-4F75E85084FB}" type="datetimeFigureOut">
              <a:rPr lang="en-CA" smtClean="0"/>
              <a:t>2014-08-26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61E9-4C61-49E4-BF54-50CD11AA2A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62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C234-C029-4C2D-92FF-4F75E85084FB}" type="datetimeFigureOut">
              <a:rPr lang="en-CA" smtClean="0"/>
              <a:t>2014-08-26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61E9-4C61-49E4-BF54-50CD11AA2A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80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C234-C029-4C2D-92FF-4F75E85084FB}" type="datetimeFigureOut">
              <a:rPr lang="en-CA" smtClean="0"/>
              <a:t>2014-08-26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61E9-4C61-49E4-BF54-50CD11AA2A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56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C234-C029-4C2D-92FF-4F75E85084FB}" type="datetimeFigureOut">
              <a:rPr lang="en-CA" smtClean="0"/>
              <a:t>2014-08-26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61E9-4C61-49E4-BF54-50CD11AA2A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009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C234-C029-4C2D-92FF-4F75E85084FB}" type="datetimeFigureOut">
              <a:rPr lang="en-CA" smtClean="0"/>
              <a:t>2014-08-26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61E9-4C61-49E4-BF54-50CD11AA2A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416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C234-C029-4C2D-92FF-4F75E85084FB}" type="datetimeFigureOut">
              <a:rPr lang="en-CA" smtClean="0"/>
              <a:t>2014-08-26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61E9-4C61-49E4-BF54-50CD11AA2A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3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C234-C029-4C2D-92FF-4F75E85084FB}" type="datetimeFigureOut">
              <a:rPr lang="en-CA" smtClean="0"/>
              <a:t>2014-08-26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61E9-4C61-49E4-BF54-50CD11AA2A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18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C234-C029-4C2D-92FF-4F75E85084FB}" type="datetimeFigureOut">
              <a:rPr lang="en-CA" smtClean="0"/>
              <a:t>2014-08-26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61E9-4C61-49E4-BF54-50CD11AA2A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100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C234-C029-4C2D-92FF-4F75E85084FB}" type="datetimeFigureOut">
              <a:rPr lang="en-CA" smtClean="0"/>
              <a:t>2014-08-26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61E9-4C61-49E4-BF54-50CD11AA2A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064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C234-C029-4C2D-92FF-4F75E85084FB}" type="datetimeFigureOut">
              <a:rPr lang="en-CA" smtClean="0"/>
              <a:t>2014-08-26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61E9-4C61-49E4-BF54-50CD11AA2A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993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C234-C029-4C2D-92FF-4F75E85084FB}" type="datetimeFigureOut">
              <a:rPr lang="en-CA" smtClean="0"/>
              <a:t>2014-08-26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61E9-4C61-49E4-BF54-50CD11AA2A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76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CC234-C029-4C2D-92FF-4F75E85084FB}" type="datetimeFigureOut">
              <a:rPr lang="en-CA" smtClean="0"/>
              <a:t>2014-08-26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61E9-4C61-49E4-BF54-50CD11AA2A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448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Buying your first home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Oleg </a:t>
            </a:r>
            <a:r>
              <a:rPr lang="en-CA" dirty="0" err="1" smtClean="0"/>
              <a:t>Galyuk</a:t>
            </a:r>
            <a:endParaRPr lang="en-CA" dirty="0"/>
          </a:p>
          <a:p>
            <a:r>
              <a:rPr lang="en-CA" dirty="0" smtClean="0"/>
              <a:t>Sutton </a:t>
            </a:r>
            <a:r>
              <a:rPr lang="en-CA" dirty="0" err="1" smtClean="0"/>
              <a:t>WestCoast</a:t>
            </a:r>
            <a:r>
              <a:rPr lang="en-CA" dirty="0" smtClean="0"/>
              <a:t> Realty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05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Financing pre-approval pros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Know your exact budget</a:t>
            </a:r>
          </a:p>
          <a:p>
            <a:r>
              <a:rPr lang="en-CA" dirty="0" smtClean="0"/>
              <a:t>Better negotiation position </a:t>
            </a:r>
          </a:p>
          <a:p>
            <a:r>
              <a:rPr lang="en-CA" dirty="0" smtClean="0"/>
              <a:t>Less hassle when offer is accepted </a:t>
            </a:r>
          </a:p>
          <a:p>
            <a:r>
              <a:rPr lang="en-CA" dirty="0" smtClean="0"/>
              <a:t>Advantage in multiple offers situation</a:t>
            </a:r>
          </a:p>
          <a:p>
            <a:r>
              <a:rPr lang="en-CA" dirty="0" smtClean="0"/>
              <a:t>Lock-in low interest rates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27766"/>
            <a:ext cx="2867050" cy="27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Financing pre-approval cons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Pressure to buy within set time period (60-90 days)</a:t>
            </a:r>
          </a:p>
          <a:p>
            <a:r>
              <a:rPr lang="en-CA" dirty="0" smtClean="0"/>
              <a:t>Interest rates could get lower</a:t>
            </a:r>
          </a:p>
          <a:p>
            <a:r>
              <a:rPr lang="en-CA" dirty="0" smtClean="0"/>
              <a:t>Heavy pull on your credit score every time you need to apply</a:t>
            </a:r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38221"/>
            <a:ext cx="2831976" cy="24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Mortgage broker </a:t>
            </a:r>
            <a:r>
              <a:rPr lang="en-CA" dirty="0" err="1" smtClean="0"/>
              <a:t>vs</a:t>
            </a:r>
            <a:r>
              <a:rPr lang="en-CA" dirty="0" smtClean="0"/>
              <a:t> bank?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Mortgage broker works with many institutions and finds best interest rates &amp; terms for clients</a:t>
            </a:r>
          </a:p>
          <a:p>
            <a:r>
              <a:rPr lang="en-CA" dirty="0" smtClean="0"/>
              <a:t>Bank can only offer their own interest rates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25044"/>
            <a:ext cx="571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an offer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Documents to complete: </a:t>
            </a:r>
          </a:p>
          <a:p>
            <a:r>
              <a:rPr lang="en-CA" dirty="0" smtClean="0"/>
              <a:t>Working with a realtor brochure</a:t>
            </a:r>
          </a:p>
          <a:p>
            <a:r>
              <a:rPr lang="en-CA" dirty="0" smtClean="0"/>
              <a:t>Individual Identification Information Record</a:t>
            </a:r>
          </a:p>
          <a:p>
            <a:r>
              <a:rPr lang="en-CA" dirty="0" smtClean="0"/>
              <a:t>Contract of Purchase and Sale</a:t>
            </a:r>
          </a:p>
          <a:p>
            <a:r>
              <a:rPr lang="en-CA" dirty="0" smtClean="0"/>
              <a:t>Schedule “B”</a:t>
            </a:r>
          </a:p>
          <a:p>
            <a:r>
              <a:rPr lang="en-CA" dirty="0" smtClean="0"/>
              <a:t>Disclosure of Remigration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39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Lowball offers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/>
              <a:t>Pros: </a:t>
            </a:r>
          </a:p>
          <a:p>
            <a:r>
              <a:rPr lang="en-CA" dirty="0" smtClean="0"/>
              <a:t>You might get it</a:t>
            </a:r>
          </a:p>
          <a:p>
            <a:r>
              <a:rPr lang="en-CA" dirty="0" smtClean="0"/>
              <a:t>Get a good counter</a:t>
            </a:r>
          </a:p>
          <a:p>
            <a:pPr marL="0" indent="0">
              <a:buNone/>
            </a:pPr>
            <a:r>
              <a:rPr lang="en-CA" b="1" dirty="0" smtClean="0"/>
              <a:t>Cons:</a:t>
            </a:r>
          </a:p>
          <a:p>
            <a:r>
              <a:rPr lang="en-CA" dirty="0" smtClean="0"/>
              <a:t>Get no counter</a:t>
            </a:r>
          </a:p>
          <a:p>
            <a:r>
              <a:rPr lang="en-CA" dirty="0" smtClean="0"/>
              <a:t>Lose your negotiation power</a:t>
            </a:r>
          </a:p>
          <a:p>
            <a:r>
              <a:rPr lang="en-CA" dirty="0" smtClean="0"/>
              <a:t>Lose the property </a:t>
            </a:r>
          </a:p>
          <a:p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6010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Offer subjects and clauses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Financing subject </a:t>
            </a:r>
          </a:p>
          <a:p>
            <a:r>
              <a:rPr lang="en-CA" dirty="0" smtClean="0"/>
              <a:t>Inspections subject</a:t>
            </a:r>
          </a:p>
          <a:p>
            <a:r>
              <a:rPr lang="en-CA" dirty="0" smtClean="0"/>
              <a:t>Strata documents: form b, 2 years worth of minutes, strata plan, depreciation report, strata financial reports, bylaws </a:t>
            </a:r>
          </a:p>
          <a:p>
            <a:r>
              <a:rPr lang="en-CA" dirty="0" smtClean="0"/>
              <a:t>Any additional subjects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67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Accepted offer – Closing date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Get a lawyer or a notary (real estate agency will send them your documents)</a:t>
            </a:r>
          </a:p>
          <a:p>
            <a:r>
              <a:rPr lang="en-CA" dirty="0" smtClean="0"/>
              <a:t>Arrange for insurance</a:t>
            </a:r>
          </a:p>
          <a:p>
            <a:r>
              <a:rPr lang="en-CA" dirty="0" smtClean="0"/>
              <a:t>Pull together your closing costs *</a:t>
            </a:r>
          </a:p>
          <a:p>
            <a:r>
              <a:rPr lang="en-CA" dirty="0" smtClean="0"/>
              <a:t>Arrange moving</a:t>
            </a:r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50" y="4374976"/>
            <a:ext cx="39433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4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Accepted offer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Get your financing</a:t>
            </a:r>
          </a:p>
          <a:p>
            <a:r>
              <a:rPr lang="en-CA" dirty="0" smtClean="0"/>
              <a:t>Inspections</a:t>
            </a:r>
          </a:p>
          <a:p>
            <a:r>
              <a:rPr lang="en-CA" dirty="0" smtClean="0"/>
              <a:t>Review documents</a:t>
            </a:r>
          </a:p>
          <a:p>
            <a:r>
              <a:rPr lang="en-CA" dirty="0" smtClean="0"/>
              <a:t>Remove subjects (within 7-20 days)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49080"/>
            <a:ext cx="3900686" cy="260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Closing date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Annual property taxes calculation</a:t>
            </a:r>
          </a:p>
          <a:p>
            <a:r>
              <a:rPr lang="en-CA" dirty="0" smtClean="0"/>
              <a:t>Property transfer tax due (if applicable)</a:t>
            </a:r>
          </a:p>
          <a:p>
            <a:r>
              <a:rPr lang="en-CA" dirty="0" smtClean="0"/>
              <a:t>Money gets deposited into sellers account</a:t>
            </a:r>
          </a:p>
          <a:p>
            <a:r>
              <a:rPr lang="en-CA" dirty="0" smtClean="0"/>
              <a:t>Property title gets transferred onto your name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60085"/>
            <a:ext cx="4931865" cy="277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6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Closing expenses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Inspections - $300-1500</a:t>
            </a:r>
          </a:p>
          <a:p>
            <a:r>
              <a:rPr lang="en-CA" dirty="0" smtClean="0"/>
              <a:t>Notary &amp; Lawyer fees -  $800-$1500</a:t>
            </a:r>
          </a:p>
          <a:p>
            <a:r>
              <a:rPr lang="en-CA" dirty="0" smtClean="0"/>
              <a:t>Property Transfer Tax 1% on first $100,000 &amp; 2% on every $100,000 after (first time homebuyer savings apply)</a:t>
            </a:r>
          </a:p>
          <a:p>
            <a:r>
              <a:rPr lang="en-CA" dirty="0" smtClean="0"/>
              <a:t>GST (if applicable)</a:t>
            </a:r>
          </a:p>
          <a:p>
            <a:r>
              <a:rPr lang="en-CA" dirty="0" smtClean="0"/>
              <a:t>Clearing title, surveys &amp; other $500+</a:t>
            </a:r>
          </a:p>
          <a:p>
            <a:r>
              <a:rPr lang="en-CA" dirty="0" smtClean="0"/>
              <a:t>Mortgage fees (usually added on to over all mortgage total)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89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Where to start your search?</a:t>
            </a:r>
          </a:p>
          <a:p>
            <a:r>
              <a:rPr lang="en-CA" dirty="0" smtClean="0"/>
              <a:t>Working with buyers agent</a:t>
            </a:r>
            <a:endParaRPr lang="en-CA" dirty="0"/>
          </a:p>
          <a:p>
            <a:r>
              <a:rPr lang="en-CA" dirty="0" smtClean="0"/>
              <a:t>Making and offer</a:t>
            </a:r>
          </a:p>
          <a:p>
            <a:r>
              <a:rPr lang="en-CA" dirty="0" smtClean="0"/>
              <a:t>Offer acceptance </a:t>
            </a:r>
          </a:p>
          <a:p>
            <a:r>
              <a:rPr lang="en-CA" dirty="0" smtClean="0"/>
              <a:t>Inspections, financing and removing subjects</a:t>
            </a:r>
          </a:p>
          <a:p>
            <a:r>
              <a:rPr lang="en-CA" dirty="0" smtClean="0"/>
              <a:t>Closing date and possession of the property</a:t>
            </a:r>
          </a:p>
          <a:p>
            <a:r>
              <a:rPr lang="en-CA" dirty="0" smtClean="0"/>
              <a:t>Expenses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1196752"/>
            <a:ext cx="2444832" cy="252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Possession date!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5699950" cy="3221711"/>
          </a:xfrm>
        </p:spPr>
      </p:pic>
    </p:spTree>
    <p:extLst>
      <p:ext uri="{BB962C8B-B14F-4D97-AF65-F5344CB8AC3E}">
        <p14:creationId xmlns:p14="http://schemas.microsoft.com/office/powerpoint/2010/main" val="16882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Everything Real Estate </a:t>
            </a:r>
            <a:r>
              <a:rPr lang="en-CA" dirty="0" err="1" smtClean="0"/>
              <a:t>Meetup</a:t>
            </a:r>
            <a:r>
              <a:rPr lang="en-CA" dirty="0" smtClean="0"/>
              <a:t> Group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3312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b="1" dirty="0" smtClean="0"/>
              <a:t>Thank you for coming!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Oleg </a:t>
            </a:r>
            <a:r>
              <a:rPr lang="en-CA" dirty="0" err="1" smtClean="0"/>
              <a:t>Galyuk</a:t>
            </a:r>
            <a:r>
              <a:rPr lang="en-CA" dirty="0" smtClean="0"/>
              <a:t> </a:t>
            </a:r>
          </a:p>
          <a:p>
            <a:pPr marL="0" indent="0" algn="ctr">
              <a:buNone/>
            </a:pPr>
            <a:r>
              <a:rPr lang="en-CA" dirty="0" smtClean="0"/>
              <a:t>604-565-7052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7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to start?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/>
          <a:lstStyle/>
          <a:p>
            <a:r>
              <a:rPr lang="en-CA" dirty="0" smtClean="0"/>
              <a:t>42% of buyers in North America Start their search online</a:t>
            </a:r>
          </a:p>
          <a:p>
            <a:r>
              <a:rPr lang="en-CA" dirty="0" smtClean="0"/>
              <a:t>Websites like: realtor.ca and realtylink.org</a:t>
            </a:r>
          </a:p>
          <a:p>
            <a:r>
              <a:rPr lang="en-CA" dirty="0" smtClean="0"/>
              <a:t>Look for open houses</a:t>
            </a:r>
          </a:p>
          <a:p>
            <a:r>
              <a:rPr lang="en-CA" dirty="0" smtClean="0"/>
              <a:t>REW.ca (real estate weekly)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172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REW.CA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5"/>
          <p:cNvSpPr/>
          <p:nvPr/>
        </p:nvSpPr>
        <p:spPr>
          <a:xfrm>
            <a:off x="3823273" y="2132856"/>
            <a:ext cx="216024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Questions to ask REALTOR® at an open house (NON-STRATA)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How long has the property been on the market?</a:t>
            </a:r>
          </a:p>
          <a:p>
            <a:r>
              <a:rPr lang="en-CA" dirty="0" smtClean="0"/>
              <a:t>Have there been any offers? (How much?)</a:t>
            </a:r>
          </a:p>
          <a:p>
            <a:r>
              <a:rPr lang="en-CA" dirty="0" smtClean="0"/>
              <a:t>Oil tank? (if applies) </a:t>
            </a:r>
          </a:p>
          <a:p>
            <a:r>
              <a:rPr lang="en-CA" dirty="0" smtClean="0"/>
              <a:t>GST? (new construction)</a:t>
            </a:r>
          </a:p>
          <a:p>
            <a:r>
              <a:rPr lang="en-CA" dirty="0" smtClean="0"/>
              <a:t>Why is seller moving?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11226"/>
            <a:ext cx="2762565" cy="27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Questions to ask REALTOR® at an open house (STRATA)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Rain screen? (older buildings especially) </a:t>
            </a:r>
          </a:p>
          <a:p>
            <a:r>
              <a:rPr lang="en-CA" dirty="0" smtClean="0"/>
              <a:t>By-law restrictions? (especially pets &amp; rentals)</a:t>
            </a:r>
          </a:p>
          <a:p>
            <a:r>
              <a:rPr lang="en-CA" dirty="0" smtClean="0"/>
              <a:t>Contingency fund amount? </a:t>
            </a:r>
          </a:p>
          <a:p>
            <a:r>
              <a:rPr lang="en-CA" dirty="0"/>
              <a:t>U</a:t>
            </a:r>
            <a:r>
              <a:rPr lang="en-CA" dirty="0" smtClean="0"/>
              <a:t>pcoming works on the building?</a:t>
            </a:r>
          </a:p>
          <a:p>
            <a:r>
              <a:rPr lang="en-CA" dirty="0" smtClean="0"/>
              <a:t>Last time roof was replaced? (older buildings)</a:t>
            </a:r>
          </a:p>
          <a:p>
            <a:r>
              <a:rPr lang="en-CA" dirty="0" smtClean="0"/>
              <a:t>Total number of units in the building?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24482"/>
            <a:ext cx="2008742" cy="17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Working with buyers agent?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Designated Agency. Buyers agent works for you.</a:t>
            </a:r>
          </a:p>
          <a:p>
            <a:r>
              <a:rPr lang="en-CA" dirty="0" smtClean="0"/>
              <a:t>Negotiating on your behalf</a:t>
            </a:r>
          </a:p>
          <a:p>
            <a:r>
              <a:rPr lang="en-CA" dirty="0" smtClean="0"/>
              <a:t>Find recently sold properties in the area</a:t>
            </a:r>
          </a:p>
          <a:p>
            <a:r>
              <a:rPr lang="en-CA" dirty="0" smtClean="0"/>
              <a:t>Comparative analysis</a:t>
            </a:r>
          </a:p>
          <a:p>
            <a:r>
              <a:rPr lang="en-CA" dirty="0" smtClean="0"/>
              <a:t>Schedule viewings</a:t>
            </a:r>
          </a:p>
          <a:p>
            <a:r>
              <a:rPr lang="en-CA" dirty="0" smtClean="0"/>
              <a:t>Take care of all paperwork</a:t>
            </a:r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25" y="4005064"/>
            <a:ext cx="2099175" cy="272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Working without buyers agent?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13" y="1924485"/>
            <a:ext cx="4962574" cy="387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2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Working without buyers agent?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 probably get some money back</a:t>
            </a:r>
          </a:p>
          <a:p>
            <a:r>
              <a:rPr lang="en-CA" dirty="0" smtClean="0"/>
              <a:t>Legally must give you impartial advice  </a:t>
            </a:r>
          </a:p>
          <a:p>
            <a:r>
              <a:rPr lang="en-CA" dirty="0" smtClean="0"/>
              <a:t>Limits the rights of the agent</a:t>
            </a:r>
          </a:p>
          <a:p>
            <a:r>
              <a:rPr lang="en-CA" dirty="0" smtClean="0"/>
              <a:t>Agent takes on full liability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77072"/>
            <a:ext cx="2841303" cy="22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570</Words>
  <Application>Microsoft Office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Buying your first home</vt:lpstr>
      <vt:lpstr>Overview</vt:lpstr>
      <vt:lpstr>Where to start?</vt:lpstr>
      <vt:lpstr>REW.CA</vt:lpstr>
      <vt:lpstr>Questions to ask REALTOR® at an open house (NON-STRATA)</vt:lpstr>
      <vt:lpstr>Questions to ask REALTOR® at an open house (STRATA)</vt:lpstr>
      <vt:lpstr>Working with buyers agent?</vt:lpstr>
      <vt:lpstr>Working without buyers agent?</vt:lpstr>
      <vt:lpstr>Working without buyers agent?</vt:lpstr>
      <vt:lpstr>Financing pre-approval pros</vt:lpstr>
      <vt:lpstr>Financing pre-approval cons</vt:lpstr>
      <vt:lpstr>Mortgage broker vs bank?</vt:lpstr>
      <vt:lpstr>Making an offer</vt:lpstr>
      <vt:lpstr>Lowball offers</vt:lpstr>
      <vt:lpstr>Offer subjects and clauses</vt:lpstr>
      <vt:lpstr>Accepted offer – Closing date</vt:lpstr>
      <vt:lpstr>Accepted offer</vt:lpstr>
      <vt:lpstr>Closing date</vt:lpstr>
      <vt:lpstr>Closing expenses</vt:lpstr>
      <vt:lpstr>Possession date!</vt:lpstr>
      <vt:lpstr>Everything Real Estate Meetup Group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Galyuk</dc:creator>
  <cp:lastModifiedBy>Oleg Galyuk</cp:lastModifiedBy>
  <cp:revision>23</cp:revision>
  <dcterms:created xsi:type="dcterms:W3CDTF">2014-08-14T04:18:57Z</dcterms:created>
  <dcterms:modified xsi:type="dcterms:W3CDTF">2014-08-27T00:18:05Z</dcterms:modified>
</cp:coreProperties>
</file>